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Average"/>
      <p:regular r:id="rId20"/>
    </p:embeddedFont>
    <p:embeddedFont>
      <p:font typeface="Oswald"/>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2" name="Dhaval Patel"/>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verage-regular.fntdata"/><Relationship Id="rId11" Type="http://schemas.openxmlformats.org/officeDocument/2006/relationships/slide" Target="slides/slide5.xml"/><Relationship Id="rId22" Type="http://schemas.openxmlformats.org/officeDocument/2006/relationships/font" Target="fonts/Oswald-bold.fntdata"/><Relationship Id="rId10" Type="http://schemas.openxmlformats.org/officeDocument/2006/relationships/slide" Target="slides/slide4.xml"/><Relationship Id="rId21" Type="http://schemas.openxmlformats.org/officeDocument/2006/relationships/font" Target="fonts/Oswald-regular.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8-11-25T17:36:58.673">
    <p:pos x="6000" y="0"/>
    <p:text>Kruneet do the UML Diagram</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2" dt="2018-11-25T17:38:11.672">
    <p:pos x="6000" y="0"/>
    <p:text>Kruneet also this slide do it track real time player's data</p:text>
  </p:cm>
</p:cmLst>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g483b6aa17b_6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483b6aa17b_6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483b6aa17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483b6aa17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483b6aa17b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483b6aa17b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483b6aa17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483b6aa17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83b6aa17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83b6aa17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2ed013e0a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2ed013e0a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42ed013e0a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42ed013e0a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483b42a9b1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483b42a9b1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483b42a9b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483b42a9b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42ed013e0a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42ed013e0a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483b42a9b1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483b42a9b1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483b6aa1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483b6aa1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Clr>
                <a:schemeClr val="dk1"/>
              </a:buClr>
              <a:buSzPts val="2100"/>
              <a:buNone/>
              <a:defRPr sz="21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rtl="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3"/>
                </a:solidFill>
                <a:latin typeface="Average"/>
                <a:ea typeface="Average"/>
                <a:cs typeface="Average"/>
                <a:sym typeface="Average"/>
              </a:defRPr>
            </a:lvl1pPr>
            <a:lvl2pPr lvl="1" rtl="0" algn="r">
              <a:buNone/>
              <a:defRPr sz="1000">
                <a:solidFill>
                  <a:schemeClr val="accent3"/>
                </a:solidFill>
                <a:latin typeface="Average"/>
                <a:ea typeface="Average"/>
                <a:cs typeface="Average"/>
                <a:sym typeface="Average"/>
              </a:defRPr>
            </a:lvl2pPr>
            <a:lvl3pPr lvl="2" rtl="0" algn="r">
              <a:buNone/>
              <a:defRPr sz="1000">
                <a:solidFill>
                  <a:schemeClr val="accent3"/>
                </a:solidFill>
                <a:latin typeface="Average"/>
                <a:ea typeface="Average"/>
                <a:cs typeface="Average"/>
                <a:sym typeface="Average"/>
              </a:defRPr>
            </a:lvl3pPr>
            <a:lvl4pPr lvl="3" rtl="0" algn="r">
              <a:buNone/>
              <a:defRPr sz="1000">
                <a:solidFill>
                  <a:schemeClr val="accent3"/>
                </a:solidFill>
                <a:latin typeface="Average"/>
                <a:ea typeface="Average"/>
                <a:cs typeface="Average"/>
                <a:sym typeface="Average"/>
              </a:defRPr>
            </a:lvl4pPr>
            <a:lvl5pPr lvl="4" rtl="0" algn="r">
              <a:buNone/>
              <a:defRPr sz="1000">
                <a:solidFill>
                  <a:schemeClr val="accent3"/>
                </a:solidFill>
                <a:latin typeface="Average"/>
                <a:ea typeface="Average"/>
                <a:cs typeface="Average"/>
                <a:sym typeface="Average"/>
              </a:defRPr>
            </a:lvl5pPr>
            <a:lvl6pPr lvl="5" rtl="0" algn="r">
              <a:buNone/>
              <a:defRPr sz="1000">
                <a:solidFill>
                  <a:schemeClr val="accent3"/>
                </a:solidFill>
                <a:latin typeface="Average"/>
                <a:ea typeface="Average"/>
                <a:cs typeface="Average"/>
                <a:sym typeface="Average"/>
              </a:defRPr>
            </a:lvl6pPr>
            <a:lvl7pPr lvl="6" rtl="0" algn="r">
              <a:buNone/>
              <a:defRPr sz="1000">
                <a:solidFill>
                  <a:schemeClr val="accent3"/>
                </a:solidFill>
                <a:latin typeface="Average"/>
                <a:ea typeface="Average"/>
                <a:cs typeface="Average"/>
                <a:sym typeface="Average"/>
              </a:defRPr>
            </a:lvl7pPr>
            <a:lvl8pPr lvl="7" rtl="0" algn="r">
              <a:buNone/>
              <a:defRPr sz="1000">
                <a:solidFill>
                  <a:schemeClr val="accent3"/>
                </a:solidFill>
                <a:latin typeface="Average"/>
                <a:ea typeface="Average"/>
                <a:cs typeface="Average"/>
                <a:sym typeface="Average"/>
              </a:defRPr>
            </a:lvl8pPr>
            <a:lvl9pPr lvl="8" rtl="0"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comments" Target="../comments/comment1.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comments" Target="../comments/comment2.xml"/><Relationship Id="rId4" Type="http://schemas.openxmlformats.org/officeDocument/2006/relationships/image" Target="../media/image14.png"/><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0" y="340350"/>
            <a:ext cx="7801500" cy="245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sz="3000"/>
          </a:p>
          <a:p>
            <a:pPr indent="0" lvl="0" marL="0" rtl="0" algn="ctr">
              <a:spcBef>
                <a:spcPts val="0"/>
              </a:spcBef>
              <a:spcAft>
                <a:spcPts val="0"/>
              </a:spcAft>
              <a:buNone/>
            </a:pPr>
            <a:r>
              <a:t/>
            </a:r>
            <a:endParaRPr sz="3000"/>
          </a:p>
          <a:p>
            <a:pPr indent="0" lvl="0" marL="0" rtl="0" algn="ctr">
              <a:spcBef>
                <a:spcPts val="0"/>
              </a:spcBef>
              <a:spcAft>
                <a:spcPts val="0"/>
              </a:spcAft>
              <a:buNone/>
            </a:pPr>
            <a:r>
              <a:rPr lang="en" sz="3000"/>
              <a:t>Group 20</a:t>
            </a:r>
            <a:endParaRPr sz="3000"/>
          </a:p>
          <a:p>
            <a:pPr indent="0" lvl="0" marL="0" rtl="0" algn="ctr">
              <a:spcBef>
                <a:spcPts val="0"/>
              </a:spcBef>
              <a:spcAft>
                <a:spcPts val="0"/>
              </a:spcAft>
              <a:buNone/>
            </a:pPr>
            <a:r>
              <a:t/>
            </a:r>
            <a:endParaRPr sz="3000"/>
          </a:p>
          <a:p>
            <a:pPr indent="0" lvl="0" marL="0" rtl="0" algn="ctr">
              <a:spcBef>
                <a:spcPts val="0"/>
              </a:spcBef>
              <a:spcAft>
                <a:spcPts val="0"/>
              </a:spcAft>
              <a:buNone/>
            </a:pPr>
            <a:r>
              <a:rPr lang="en" sz="3000"/>
              <a:t>Training Simulator for Soccer Players</a:t>
            </a:r>
            <a:endParaRPr sz="3000"/>
          </a:p>
          <a:p>
            <a:pPr indent="0" lvl="0" marL="0" rtl="0" algn="ctr">
              <a:spcBef>
                <a:spcPts val="0"/>
              </a:spcBef>
              <a:spcAft>
                <a:spcPts val="0"/>
              </a:spcAft>
              <a:buNone/>
            </a:pPr>
            <a:r>
              <a:rPr lang="en" sz="3000"/>
              <a:t>And</a:t>
            </a:r>
            <a:endParaRPr sz="3000"/>
          </a:p>
          <a:p>
            <a:pPr indent="0" lvl="0" marL="0" rtl="0" algn="ctr">
              <a:spcBef>
                <a:spcPts val="0"/>
              </a:spcBef>
              <a:spcAft>
                <a:spcPts val="0"/>
              </a:spcAft>
              <a:buNone/>
            </a:pPr>
            <a:r>
              <a:rPr lang="en" sz="3000"/>
              <a:t>Water Quality and Flood Forecast Simulator</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1600">
                <a:solidFill>
                  <a:schemeClr val="dk1"/>
                </a:solidFill>
                <a:latin typeface="Times"/>
                <a:ea typeface="Times"/>
                <a:cs typeface="Times"/>
                <a:sym typeface="Times"/>
              </a:rPr>
              <a:t>Dhaval Patel, Kruneet Patel, </a:t>
            </a:r>
            <a:endParaRPr b="1" sz="1600">
              <a:solidFill>
                <a:schemeClr val="dk1"/>
              </a:solidFill>
              <a:latin typeface="Times"/>
              <a:ea typeface="Times"/>
              <a:cs typeface="Times"/>
              <a:sym typeface="Times"/>
            </a:endParaRPr>
          </a:p>
          <a:p>
            <a:pPr indent="0" lvl="0" marL="0" rtl="0" algn="ctr">
              <a:lnSpc>
                <a:spcPct val="115000"/>
              </a:lnSpc>
              <a:spcBef>
                <a:spcPts val="500"/>
              </a:spcBef>
              <a:spcAft>
                <a:spcPts val="500"/>
              </a:spcAft>
              <a:buClr>
                <a:schemeClr val="dk1"/>
              </a:buClr>
              <a:buSzPts val="1100"/>
              <a:buFont typeface="Arial"/>
              <a:buNone/>
            </a:pPr>
            <a:r>
              <a:rPr b="1" lang="en" sz="1600">
                <a:solidFill>
                  <a:schemeClr val="dk1"/>
                </a:solidFill>
                <a:latin typeface="Times"/>
                <a:ea typeface="Times"/>
                <a:cs typeface="Times"/>
                <a:sym typeface="Times"/>
              </a:rPr>
              <a:t>Charvi Virani, and Michael Gallagher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Public User Interface</a:t>
            </a:r>
            <a:endParaRPr/>
          </a:p>
        </p:txBody>
      </p:sp>
      <p:sp>
        <p:nvSpPr>
          <p:cNvPr id="122" name="Google Shape;122;p22"/>
          <p:cNvSpPr txBox="1"/>
          <p:nvPr>
            <p:ph idx="1" type="body"/>
          </p:nvPr>
        </p:nvSpPr>
        <p:spPr>
          <a:xfrm>
            <a:off x="4822150" y="1323050"/>
            <a:ext cx="4010100" cy="324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F3F3F3"/>
                </a:solidFill>
              </a:rPr>
              <a:t>Public User</a:t>
            </a:r>
            <a:endParaRPr b="1" sz="1400">
              <a:solidFill>
                <a:srgbClr val="F3F3F3"/>
              </a:solidFill>
            </a:endParaRPr>
          </a:p>
          <a:p>
            <a:pPr indent="0" lvl="0" marL="0" rtl="0" algn="l">
              <a:spcBef>
                <a:spcPts val="0"/>
              </a:spcBef>
              <a:spcAft>
                <a:spcPts val="0"/>
              </a:spcAft>
              <a:buNone/>
            </a:pPr>
            <a:r>
              <a:rPr lang="en" sz="1100">
                <a:solidFill>
                  <a:srgbClr val="F3F3F3"/>
                </a:solidFill>
              </a:rPr>
              <a:t>User inputs location using Map. System fetches latest data to be displayed to public user according to the input location.</a:t>
            </a:r>
            <a:endParaRPr sz="1100">
              <a:solidFill>
                <a:srgbClr val="F3F3F3"/>
              </a:solidFill>
            </a:endParaRPr>
          </a:p>
          <a:p>
            <a:pPr indent="0" lvl="0" marL="0" rtl="0" algn="l">
              <a:spcBef>
                <a:spcPts val="0"/>
              </a:spcBef>
              <a:spcAft>
                <a:spcPts val="0"/>
              </a:spcAft>
              <a:buNone/>
            </a:pPr>
            <a:r>
              <a:rPr lang="en" sz="1100">
                <a:solidFill>
                  <a:srgbClr val="F3F3F3"/>
                </a:solidFill>
              </a:rPr>
              <a:t>System warns user for flood warning according to the data retrieved.</a:t>
            </a:r>
            <a:endParaRPr sz="1100">
              <a:solidFill>
                <a:srgbClr val="F3F3F3"/>
              </a:solidFill>
            </a:endParaRPr>
          </a:p>
          <a:p>
            <a:pPr indent="0" lvl="0" marL="0" rtl="0" algn="l">
              <a:spcBef>
                <a:spcPts val="0"/>
              </a:spcBef>
              <a:spcAft>
                <a:spcPts val="1600"/>
              </a:spcAft>
              <a:buNone/>
            </a:pPr>
            <a:r>
              <a:t/>
            </a:r>
            <a:endParaRPr/>
          </a:p>
        </p:txBody>
      </p:sp>
      <p:pic>
        <p:nvPicPr>
          <p:cNvPr id="123" name="Google Shape;123;p22"/>
          <p:cNvPicPr preferRelativeResize="0"/>
          <p:nvPr/>
        </p:nvPicPr>
        <p:blipFill>
          <a:blip r:embed="rId3">
            <a:alphaModFix/>
          </a:blip>
          <a:stretch>
            <a:fillRect/>
          </a:stretch>
        </p:blipFill>
        <p:spPr>
          <a:xfrm>
            <a:off x="240050" y="1323050"/>
            <a:ext cx="4061525" cy="3486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 API</a:t>
            </a:r>
            <a:endParaRPr/>
          </a:p>
        </p:txBody>
      </p:sp>
      <p:sp>
        <p:nvSpPr>
          <p:cNvPr id="129" name="Google Shape;129;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0" name="Google Shape;130;p23"/>
          <p:cNvPicPr preferRelativeResize="0"/>
          <p:nvPr/>
        </p:nvPicPr>
        <p:blipFill>
          <a:blip r:embed="rId3">
            <a:alphaModFix/>
          </a:blip>
          <a:stretch>
            <a:fillRect/>
          </a:stretch>
        </p:blipFill>
        <p:spPr>
          <a:xfrm>
            <a:off x="311699" y="1073250"/>
            <a:ext cx="3950175" cy="3574850"/>
          </a:xfrm>
          <a:prstGeom prst="rect">
            <a:avLst/>
          </a:prstGeom>
          <a:noFill/>
          <a:ln>
            <a:noFill/>
          </a:ln>
        </p:spPr>
      </p:pic>
      <p:pic>
        <p:nvPicPr>
          <p:cNvPr id="131" name="Google Shape;131;p23"/>
          <p:cNvPicPr preferRelativeResize="0"/>
          <p:nvPr/>
        </p:nvPicPr>
        <p:blipFill>
          <a:blip r:embed="rId4">
            <a:alphaModFix/>
          </a:blip>
          <a:stretch>
            <a:fillRect/>
          </a:stretch>
        </p:blipFill>
        <p:spPr>
          <a:xfrm>
            <a:off x="4408825" y="1073250"/>
            <a:ext cx="4592399" cy="3574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4491475" y="445025"/>
            <a:ext cx="434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Laboratory User Interface</a:t>
            </a:r>
            <a:endParaRPr/>
          </a:p>
        </p:txBody>
      </p:sp>
      <p:sp>
        <p:nvSpPr>
          <p:cNvPr id="137" name="Google Shape;137;p24"/>
          <p:cNvSpPr txBox="1"/>
          <p:nvPr>
            <p:ph idx="1" type="body"/>
          </p:nvPr>
        </p:nvSpPr>
        <p:spPr>
          <a:xfrm>
            <a:off x="4675175" y="1313850"/>
            <a:ext cx="4157100" cy="325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3F3F3"/>
                </a:solidFill>
              </a:rPr>
              <a:t> </a:t>
            </a:r>
            <a:r>
              <a:rPr b="1" lang="en" sz="1400">
                <a:solidFill>
                  <a:srgbClr val="F3F3F3"/>
                </a:solidFill>
              </a:rPr>
              <a:t>Laboratory User</a:t>
            </a:r>
            <a:endParaRPr b="1" sz="1400">
              <a:solidFill>
                <a:srgbClr val="F3F3F3"/>
              </a:solidFill>
            </a:endParaRPr>
          </a:p>
          <a:p>
            <a:pPr indent="0" lvl="0" marL="0" rtl="0" algn="l">
              <a:spcBef>
                <a:spcPts val="0"/>
              </a:spcBef>
              <a:spcAft>
                <a:spcPts val="0"/>
              </a:spcAft>
              <a:buNone/>
            </a:pPr>
            <a:r>
              <a:rPr lang="en" sz="1100">
                <a:solidFill>
                  <a:srgbClr val="F3F3F3"/>
                </a:solidFill>
              </a:rPr>
              <a:t>User inputs location using Map. System fetches latest data to be displayed to laboratory user according to the input location. Lab user can update the information and click submit. Then information is validated. If validation successful, then data passes to the database</a:t>
            </a:r>
            <a:endParaRPr sz="1100">
              <a:solidFill>
                <a:srgbClr val="F3F3F3"/>
              </a:solidFill>
            </a:endParaRPr>
          </a:p>
          <a:p>
            <a:pPr indent="0" lvl="0" marL="0" rtl="0" algn="l">
              <a:spcBef>
                <a:spcPts val="0"/>
              </a:spcBef>
              <a:spcAft>
                <a:spcPts val="0"/>
              </a:spcAft>
              <a:buNone/>
            </a:pPr>
            <a:r>
              <a:rPr lang="en" sz="1100">
                <a:solidFill>
                  <a:srgbClr val="F3F3F3"/>
                </a:solidFill>
              </a:rPr>
              <a:t>User has choice whether to generate report. Report generated has the parameter comparison chart.</a:t>
            </a:r>
            <a:endParaRPr>
              <a:solidFill>
                <a:srgbClr val="F3F3F3"/>
              </a:solidFill>
            </a:endParaRPr>
          </a:p>
          <a:p>
            <a:pPr indent="0" lvl="0" marL="0" rtl="0" algn="l">
              <a:spcBef>
                <a:spcPts val="0"/>
              </a:spcBef>
              <a:spcAft>
                <a:spcPts val="0"/>
              </a:spcAft>
              <a:buNone/>
            </a:pPr>
            <a:r>
              <a:t/>
            </a:r>
            <a:endParaRPr sz="1100">
              <a:solidFill>
                <a:srgbClr val="F3F3F3"/>
              </a:solidFill>
              <a:latin typeface="Arial"/>
              <a:ea typeface="Arial"/>
              <a:cs typeface="Arial"/>
              <a:sym typeface="Arial"/>
            </a:endParaRPr>
          </a:p>
          <a:p>
            <a:pPr indent="0" lvl="0" marL="0" rtl="0" algn="l">
              <a:spcBef>
                <a:spcPts val="0"/>
              </a:spcBef>
              <a:spcAft>
                <a:spcPts val="0"/>
              </a:spcAft>
              <a:buClr>
                <a:srgbClr val="000000"/>
              </a:buClr>
              <a:buSzPts val="1100"/>
              <a:buFont typeface="Arial"/>
              <a:buNone/>
            </a:pPr>
            <a:r>
              <a:t/>
            </a:r>
            <a:endParaRPr sz="1100">
              <a:solidFill>
                <a:srgbClr val="F3F3F3"/>
              </a:solidFill>
              <a:latin typeface="Arial"/>
              <a:ea typeface="Arial"/>
              <a:cs typeface="Arial"/>
              <a:sym typeface="Arial"/>
            </a:endParaRPr>
          </a:p>
          <a:p>
            <a:pPr indent="0" lvl="0" marL="0" rtl="0" algn="l">
              <a:spcBef>
                <a:spcPts val="0"/>
              </a:spcBef>
              <a:spcAft>
                <a:spcPts val="1600"/>
              </a:spcAft>
              <a:buNone/>
            </a:pPr>
            <a:r>
              <a:t/>
            </a:r>
            <a:endParaRPr/>
          </a:p>
        </p:txBody>
      </p:sp>
      <p:pic>
        <p:nvPicPr>
          <p:cNvPr id="138" name="Google Shape;138;p24"/>
          <p:cNvPicPr preferRelativeResize="0"/>
          <p:nvPr/>
        </p:nvPicPr>
        <p:blipFill>
          <a:blip r:embed="rId3">
            <a:alphaModFix/>
          </a:blip>
          <a:stretch>
            <a:fillRect/>
          </a:stretch>
        </p:blipFill>
        <p:spPr>
          <a:xfrm>
            <a:off x="257125" y="445025"/>
            <a:ext cx="4016075" cy="4514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Graphical Report Generation</a:t>
            </a:r>
            <a:endParaRPr/>
          </a:p>
        </p:txBody>
      </p:sp>
      <p:sp>
        <p:nvSpPr>
          <p:cNvPr id="144" name="Google Shape;144;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100"/>
              <a:t>A graphical report of each reading is generated for the user when selected. The graphs contain historical data stored in the database and the current readings.</a:t>
            </a:r>
            <a:endParaRPr sz="1100"/>
          </a:p>
        </p:txBody>
      </p:sp>
      <p:pic>
        <p:nvPicPr>
          <p:cNvPr id="145" name="Google Shape;145;p25"/>
          <p:cNvPicPr preferRelativeResize="0"/>
          <p:nvPr/>
        </p:nvPicPr>
        <p:blipFill>
          <a:blip r:embed="rId3">
            <a:alphaModFix/>
          </a:blip>
          <a:stretch>
            <a:fillRect/>
          </a:stretch>
        </p:blipFill>
        <p:spPr>
          <a:xfrm>
            <a:off x="286938" y="2571750"/>
            <a:ext cx="8570126" cy="2145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ctrTitle"/>
          </p:nvPr>
        </p:nvSpPr>
        <p:spPr>
          <a:xfrm>
            <a:off x="351200" y="215200"/>
            <a:ext cx="8520600" cy="11262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500"/>
              </a:spcAft>
              <a:buClr>
                <a:schemeClr val="dk1"/>
              </a:buClr>
              <a:buSzPts val="1100"/>
              <a:buFont typeface="Arial"/>
              <a:buNone/>
            </a:pPr>
            <a:r>
              <a:rPr b="1" lang="en" sz="2400">
                <a:latin typeface="Times"/>
                <a:ea typeface="Times"/>
                <a:cs typeface="Times"/>
                <a:sym typeface="Times"/>
              </a:rPr>
              <a:t>Training Simulator for Soccer Players </a:t>
            </a:r>
            <a:endParaRPr b="1" sz="2400">
              <a:latin typeface="Times"/>
              <a:ea typeface="Times"/>
              <a:cs typeface="Times"/>
              <a:sym typeface="Times"/>
            </a:endParaRPr>
          </a:p>
        </p:txBody>
      </p:sp>
      <p:pic>
        <p:nvPicPr>
          <p:cNvPr id="66" name="Google Shape;66;p14"/>
          <p:cNvPicPr preferRelativeResize="0"/>
          <p:nvPr/>
        </p:nvPicPr>
        <p:blipFill>
          <a:blip r:embed="rId3">
            <a:alphaModFix/>
          </a:blip>
          <a:stretch>
            <a:fillRect/>
          </a:stretch>
        </p:blipFill>
        <p:spPr>
          <a:xfrm>
            <a:off x="1549945" y="1922500"/>
            <a:ext cx="6252956" cy="3221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2705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Motivations</a:t>
            </a:r>
            <a:endParaRPr/>
          </a:p>
        </p:txBody>
      </p:sp>
      <p:sp>
        <p:nvSpPr>
          <p:cNvPr id="72" name="Google Shape;72;p15"/>
          <p:cNvSpPr txBox="1"/>
          <p:nvPr>
            <p:ph idx="1" type="body"/>
          </p:nvPr>
        </p:nvSpPr>
        <p:spPr>
          <a:xfrm>
            <a:off x="311700" y="86355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Create a better simulator for soccer training than video games such as FIFA or PES ( Pro Evolution Soccer).</a:t>
            </a:r>
            <a:endParaRPr/>
          </a:p>
          <a:p>
            <a:pPr indent="-342900" lvl="0" marL="457200" rtl="0" algn="l">
              <a:spcBef>
                <a:spcPts val="0"/>
              </a:spcBef>
              <a:spcAft>
                <a:spcPts val="0"/>
              </a:spcAft>
              <a:buSzPts val="1800"/>
              <a:buChar char="●"/>
            </a:pPr>
            <a:r>
              <a:rPr lang="en"/>
              <a:t>This product is useful for both professional and beginner players who are new to soccer giving them a way to track their stats and use the data to improve their soccer skills.</a:t>
            </a:r>
            <a:endParaRPr/>
          </a:p>
          <a:p>
            <a:pPr indent="-342900" lvl="0" marL="457200" rtl="0" algn="l">
              <a:spcBef>
                <a:spcPts val="0"/>
              </a:spcBef>
              <a:spcAft>
                <a:spcPts val="0"/>
              </a:spcAft>
              <a:buSzPts val="1800"/>
              <a:buChar char="●"/>
            </a:pPr>
            <a:r>
              <a:rPr lang="en"/>
              <a:t>Gives teams a training system that they can use all year round and is less likely to cause injury</a:t>
            </a:r>
            <a:endParaRPr/>
          </a:p>
        </p:txBody>
      </p:sp>
      <p:pic>
        <p:nvPicPr>
          <p:cNvPr id="73" name="Google Shape;73;p15"/>
          <p:cNvPicPr preferRelativeResize="0"/>
          <p:nvPr/>
        </p:nvPicPr>
        <p:blipFill>
          <a:blip r:embed="rId3">
            <a:alphaModFix/>
          </a:blip>
          <a:stretch>
            <a:fillRect/>
          </a:stretch>
        </p:blipFill>
        <p:spPr>
          <a:xfrm>
            <a:off x="540300" y="3200425"/>
            <a:ext cx="3875776" cy="1724025"/>
          </a:xfrm>
          <a:prstGeom prst="rect">
            <a:avLst/>
          </a:prstGeom>
          <a:noFill/>
          <a:ln>
            <a:noFill/>
          </a:ln>
        </p:spPr>
      </p:pic>
      <p:pic>
        <p:nvPicPr>
          <p:cNvPr id="74" name="Google Shape;74;p15"/>
          <p:cNvPicPr preferRelativeResize="0"/>
          <p:nvPr/>
        </p:nvPicPr>
        <p:blipFill>
          <a:blip r:embed="rId4">
            <a:alphaModFix/>
          </a:blip>
          <a:stretch>
            <a:fillRect/>
          </a:stretch>
        </p:blipFill>
        <p:spPr>
          <a:xfrm>
            <a:off x="4972050" y="3200425"/>
            <a:ext cx="3671900" cy="1724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Description</a:t>
            </a:r>
            <a:endParaRPr/>
          </a:p>
          <a:p>
            <a:pPr indent="0" lvl="0" marL="0" rtl="0" algn="l">
              <a:spcBef>
                <a:spcPts val="0"/>
              </a:spcBef>
              <a:spcAft>
                <a:spcPts val="0"/>
              </a:spcAft>
              <a:buNone/>
            </a:pPr>
            <a:r>
              <a:t/>
            </a:r>
            <a:endParaRPr/>
          </a:p>
        </p:txBody>
      </p:sp>
      <p:sp>
        <p:nvSpPr>
          <p:cNvPr id="80" name="Google Shape;80;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System consists of a 4-sided physical box that encloses an artificial pitch. Once activated, the simulator fires in balls to a waiting player, who is then directed to settle and pass that ball into a specific quadrant of the box, dribble around physical obstacles, shoot at virtual goalkeepers, etc.</a:t>
            </a:r>
            <a:endParaRPr/>
          </a:p>
          <a:p>
            <a:pPr indent="-342900" lvl="0" marL="457200" rtl="0" algn="l">
              <a:spcBef>
                <a:spcPts val="0"/>
              </a:spcBef>
              <a:spcAft>
                <a:spcPts val="0"/>
              </a:spcAft>
              <a:buSzPts val="1800"/>
              <a:buChar char="●"/>
            </a:pPr>
            <a:r>
              <a:rPr lang="en"/>
              <a:t>System relies on an LED wall and automated 'ball boy', using fully-customisable system software to analyse performance and allow players to work on their skills.</a:t>
            </a:r>
            <a:endParaRPr/>
          </a:p>
          <a:p>
            <a:pPr indent="0" lvl="0" marL="0" rtl="0" algn="l">
              <a:spcBef>
                <a:spcPts val="500"/>
              </a:spcBef>
              <a:spcAft>
                <a:spcPts val="0"/>
              </a:spcAft>
              <a:buNone/>
            </a:pPr>
            <a:r>
              <a:t/>
            </a:r>
            <a:endParaRPr/>
          </a:p>
          <a:p>
            <a:pPr indent="0" lvl="0" marL="0" rtl="0" algn="l">
              <a:spcBef>
                <a:spcPts val="500"/>
              </a:spcBef>
              <a:spcAft>
                <a:spcPts val="500"/>
              </a:spcAft>
              <a:buNone/>
            </a:pPr>
            <a:r>
              <a:rPr lang="en"/>
              <a:t> </a:t>
            </a:r>
            <a:endParaRPr/>
          </a:p>
        </p:txBody>
      </p:sp>
      <p:pic>
        <p:nvPicPr>
          <p:cNvPr id="81" name="Google Shape;81;p16"/>
          <p:cNvPicPr preferRelativeResize="0"/>
          <p:nvPr/>
        </p:nvPicPr>
        <p:blipFill>
          <a:blip r:embed="rId3">
            <a:alphaModFix/>
          </a:blip>
          <a:stretch>
            <a:fillRect/>
          </a:stretch>
        </p:blipFill>
        <p:spPr>
          <a:xfrm>
            <a:off x="2000250" y="3204475"/>
            <a:ext cx="4643450" cy="1867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7"/>
          <p:cNvSpPr txBox="1"/>
          <p:nvPr>
            <p:ph type="title"/>
          </p:nvPr>
        </p:nvSpPr>
        <p:spPr>
          <a:xfrm>
            <a:off x="434550" y="1763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Soccer Training Simulator Brainstorming Design </a:t>
            </a:r>
            <a:endParaRPr/>
          </a:p>
        </p:txBody>
      </p:sp>
      <p:sp>
        <p:nvSpPr>
          <p:cNvPr id="87" name="Google Shape;87;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a:t>
            </a:r>
            <a:endParaRPr/>
          </a:p>
        </p:txBody>
      </p:sp>
      <p:pic>
        <p:nvPicPr>
          <p:cNvPr id="88" name="Google Shape;88;p17"/>
          <p:cNvPicPr preferRelativeResize="0"/>
          <p:nvPr/>
        </p:nvPicPr>
        <p:blipFill>
          <a:blip r:embed="rId3">
            <a:alphaModFix/>
          </a:blip>
          <a:stretch>
            <a:fillRect/>
          </a:stretch>
        </p:blipFill>
        <p:spPr>
          <a:xfrm>
            <a:off x="311700" y="868575"/>
            <a:ext cx="8338224" cy="39842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Soccer Training Simulator UML Diagram </a:t>
            </a:r>
            <a:endParaRPr/>
          </a:p>
        </p:txBody>
      </p:sp>
      <p:sp>
        <p:nvSpPr>
          <p:cNvPr id="94" name="Google Shape;94;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5" name="Google Shape;95;p18"/>
          <p:cNvPicPr preferRelativeResize="0"/>
          <p:nvPr/>
        </p:nvPicPr>
        <p:blipFill>
          <a:blip r:embed="rId4">
            <a:alphaModFix/>
          </a:blip>
          <a:stretch>
            <a:fillRect/>
          </a:stretch>
        </p:blipFill>
        <p:spPr>
          <a:xfrm>
            <a:off x="1511750" y="1017725"/>
            <a:ext cx="5943600" cy="3733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Track Real Time Player’s Data </a:t>
            </a:r>
            <a:endParaRPr/>
          </a:p>
          <a:p>
            <a:pPr indent="0" lvl="0" marL="0" rtl="0" algn="l">
              <a:spcBef>
                <a:spcPts val="0"/>
              </a:spcBef>
              <a:spcAft>
                <a:spcPts val="0"/>
              </a:spcAft>
              <a:buNone/>
            </a:pPr>
            <a:r>
              <a:t/>
            </a:r>
            <a:endParaRPr/>
          </a:p>
        </p:txBody>
      </p:sp>
      <p:sp>
        <p:nvSpPr>
          <p:cNvPr id="101" name="Google Shape;101;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software will have the ability to interact with existing databases and manage training sessions.</a:t>
            </a:r>
            <a:endParaRPr/>
          </a:p>
          <a:p>
            <a:pPr indent="0" lvl="0" marL="457200" rtl="0" algn="l">
              <a:spcBef>
                <a:spcPts val="500"/>
              </a:spcBef>
              <a:spcAft>
                <a:spcPts val="0"/>
              </a:spcAft>
              <a:buNone/>
            </a:pPr>
            <a:r>
              <a:t/>
            </a:r>
            <a:endParaRPr/>
          </a:p>
          <a:p>
            <a:pPr indent="-342900" lvl="0" marL="457200" rtl="0" algn="l">
              <a:spcBef>
                <a:spcPts val="500"/>
              </a:spcBef>
              <a:spcAft>
                <a:spcPts val="0"/>
              </a:spcAft>
              <a:buSzPts val="1800"/>
              <a:buChar char="●"/>
            </a:pPr>
            <a:r>
              <a:rPr lang="en"/>
              <a:t>Each player has their own system profile for training enabling them to track details about their session and generate reports.</a:t>
            </a:r>
            <a:endParaRPr/>
          </a:p>
        </p:txBody>
      </p:sp>
      <p:pic>
        <p:nvPicPr>
          <p:cNvPr id="102" name="Google Shape;102;p19"/>
          <p:cNvPicPr preferRelativeResize="0"/>
          <p:nvPr/>
        </p:nvPicPr>
        <p:blipFill>
          <a:blip r:embed="rId4">
            <a:alphaModFix/>
          </a:blip>
          <a:stretch>
            <a:fillRect/>
          </a:stretch>
        </p:blipFill>
        <p:spPr>
          <a:xfrm>
            <a:off x="916105" y="3086125"/>
            <a:ext cx="3196995" cy="1867574"/>
          </a:xfrm>
          <a:prstGeom prst="rect">
            <a:avLst/>
          </a:prstGeom>
          <a:noFill/>
          <a:ln>
            <a:noFill/>
          </a:ln>
        </p:spPr>
      </p:pic>
      <p:pic>
        <p:nvPicPr>
          <p:cNvPr id="103" name="Google Shape;103;p19"/>
          <p:cNvPicPr preferRelativeResize="0"/>
          <p:nvPr/>
        </p:nvPicPr>
        <p:blipFill>
          <a:blip r:embed="rId5">
            <a:alphaModFix/>
          </a:blip>
          <a:stretch>
            <a:fillRect/>
          </a:stretch>
        </p:blipFill>
        <p:spPr>
          <a:xfrm>
            <a:off x="5000625" y="3057875"/>
            <a:ext cx="3600450" cy="1924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Water Quality and Flood Forecast Simulator </a:t>
            </a:r>
            <a:endParaRPr/>
          </a:p>
        </p:txBody>
      </p:sp>
      <p:sp>
        <p:nvSpPr>
          <p:cNvPr id="109" name="Google Shape;109;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a:t>
            </a:r>
            <a:r>
              <a:rPr lang="en"/>
              <a:t>Description</a:t>
            </a:r>
            <a:r>
              <a:rPr lang="en"/>
              <a:t>:</a:t>
            </a:r>
            <a:endParaRPr/>
          </a:p>
          <a:p>
            <a:pPr indent="-317500" lvl="0" marL="457200" rtl="0" algn="l">
              <a:spcBef>
                <a:spcPts val="1600"/>
              </a:spcBef>
              <a:spcAft>
                <a:spcPts val="0"/>
              </a:spcAft>
              <a:buClr>
                <a:srgbClr val="F3F3F3"/>
              </a:buClr>
              <a:buSzPts val="1400"/>
              <a:buChar char="●"/>
            </a:pPr>
            <a:r>
              <a:rPr lang="en" sz="1400">
                <a:solidFill>
                  <a:srgbClr val="F3F3F3"/>
                </a:solidFill>
              </a:rPr>
              <a:t>The software system aims to detect and maintain water quality for supply management from natural water sources as well as overhead detection of floods. It’s function is ‘</a:t>
            </a:r>
            <a:r>
              <a:rPr i="1" lang="en" sz="1400">
                <a:solidFill>
                  <a:srgbClr val="F3F3F3"/>
                </a:solidFill>
              </a:rPr>
              <a:t>water purification and detection’</a:t>
            </a:r>
            <a:r>
              <a:rPr lang="en" sz="1400">
                <a:solidFill>
                  <a:srgbClr val="F3F3F3"/>
                </a:solidFill>
              </a:rPr>
              <a:t> and ‘</a:t>
            </a:r>
            <a:r>
              <a:rPr i="1" lang="en" sz="1400">
                <a:solidFill>
                  <a:srgbClr val="F3F3F3"/>
                </a:solidFill>
              </a:rPr>
              <a:t>monitoring the flood and forecasting’</a:t>
            </a:r>
            <a:r>
              <a:rPr lang="en" sz="1400">
                <a:solidFill>
                  <a:srgbClr val="F3F3F3"/>
                </a:solidFill>
              </a:rPr>
              <a:t>. </a:t>
            </a:r>
            <a:endParaRPr sz="1400">
              <a:solidFill>
                <a:srgbClr val="F3F3F3"/>
              </a:solidFill>
            </a:endParaRPr>
          </a:p>
          <a:p>
            <a:pPr indent="-317500" lvl="0" marL="457200" rtl="0" algn="l">
              <a:spcBef>
                <a:spcPts val="0"/>
              </a:spcBef>
              <a:spcAft>
                <a:spcPts val="0"/>
              </a:spcAft>
              <a:buClr>
                <a:srgbClr val="F3F3F3"/>
              </a:buClr>
              <a:buSzPts val="1400"/>
              <a:buChar char="●"/>
            </a:pPr>
            <a:r>
              <a:rPr lang="en" sz="1400">
                <a:solidFill>
                  <a:srgbClr val="F3F3F3"/>
                </a:solidFill>
              </a:rPr>
              <a:t>For this it will take data readings of certain key factors like dissolved oxygen level, temperature, pH, radiochemical and stable isotope analysis, conductivity, etc. from the water flow continuously across the state. </a:t>
            </a:r>
            <a:endParaRPr sz="1400">
              <a:solidFill>
                <a:srgbClr val="F3F3F3"/>
              </a:solidFill>
            </a:endParaRPr>
          </a:p>
          <a:p>
            <a:pPr indent="-317500" lvl="0" marL="457200" rtl="0" algn="l">
              <a:spcBef>
                <a:spcPts val="0"/>
              </a:spcBef>
              <a:spcAft>
                <a:spcPts val="0"/>
              </a:spcAft>
              <a:buClr>
                <a:srgbClr val="F3F3F3"/>
              </a:buClr>
              <a:buSzPts val="1400"/>
              <a:buChar char="●"/>
            </a:pPr>
            <a:r>
              <a:rPr lang="en" sz="1400">
                <a:solidFill>
                  <a:srgbClr val="F3F3F3"/>
                </a:solidFill>
              </a:rPr>
              <a:t>These readings will be collected from multiple sensors and collected in a single &lt;&lt;Interface&gt;&gt; sensor. After validation, this data will stored in a database to ensure the users see accurate values. </a:t>
            </a:r>
            <a:endParaRPr sz="1400">
              <a:solidFill>
                <a:srgbClr val="F3F3F3"/>
              </a:solidFill>
            </a:endParaRPr>
          </a:p>
          <a:p>
            <a:pPr indent="-317500" lvl="0" marL="457200" rtl="0" algn="l">
              <a:spcBef>
                <a:spcPts val="0"/>
              </a:spcBef>
              <a:spcAft>
                <a:spcPts val="0"/>
              </a:spcAft>
              <a:buClr>
                <a:srgbClr val="F3F3F3"/>
              </a:buClr>
              <a:buSzPts val="1400"/>
              <a:buChar char="●"/>
            </a:pPr>
            <a:r>
              <a:rPr lang="en" sz="1400">
                <a:solidFill>
                  <a:srgbClr val="F3F3F3"/>
                </a:solidFill>
              </a:rPr>
              <a:t>The system also tries to analyse the past weather data along with some critical factors like the temperature change in the surrounding terrain of the water body to predict the future water level and send out accurate flood warnings in advance. </a:t>
            </a:r>
            <a:endParaRPr sz="1400">
              <a:solidFill>
                <a:srgbClr val="F3F3F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Sensor Interface</a:t>
            </a:r>
            <a:endParaRPr/>
          </a:p>
        </p:txBody>
      </p:sp>
      <p:sp>
        <p:nvSpPr>
          <p:cNvPr id="115" name="Google Shape;115;p21"/>
          <p:cNvSpPr txBox="1"/>
          <p:nvPr>
            <p:ph idx="1" type="body"/>
          </p:nvPr>
        </p:nvSpPr>
        <p:spPr>
          <a:xfrm>
            <a:off x="3839375" y="1111800"/>
            <a:ext cx="4992900" cy="3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F3F3F3"/>
                </a:solidFill>
                <a:latin typeface="Arial"/>
                <a:ea typeface="Arial"/>
                <a:cs typeface="Arial"/>
                <a:sym typeface="Arial"/>
              </a:rPr>
              <a:t>Sensors</a:t>
            </a:r>
            <a:endParaRPr b="1" sz="1400">
              <a:solidFill>
                <a:srgbClr val="F3F3F3"/>
              </a:solidFill>
              <a:latin typeface="Arial"/>
              <a:ea typeface="Arial"/>
              <a:cs typeface="Arial"/>
              <a:sym typeface="Arial"/>
            </a:endParaRPr>
          </a:p>
          <a:p>
            <a:pPr indent="0" lvl="0" marL="0" rtl="0" algn="l">
              <a:spcBef>
                <a:spcPts val="0"/>
              </a:spcBef>
              <a:spcAft>
                <a:spcPts val="0"/>
              </a:spcAft>
              <a:buClr>
                <a:srgbClr val="000000"/>
              </a:buClr>
              <a:buSzPts val="1100"/>
              <a:buFont typeface="Arial"/>
              <a:buNone/>
            </a:pPr>
            <a:r>
              <a:rPr lang="en" sz="1100">
                <a:solidFill>
                  <a:srgbClr val="F3F3F3"/>
                </a:solidFill>
                <a:latin typeface="Arial"/>
                <a:ea typeface="Arial"/>
                <a:cs typeface="Arial"/>
                <a:sym typeface="Arial"/>
              </a:rPr>
              <a:t>Since we don’t actually have sensors to fetch input data, we simulate sensor input by having admin user input. </a:t>
            </a:r>
            <a:endParaRPr sz="1100">
              <a:solidFill>
                <a:srgbClr val="F3F3F3"/>
              </a:solidFill>
              <a:latin typeface="Arial"/>
              <a:ea typeface="Arial"/>
              <a:cs typeface="Arial"/>
              <a:sym typeface="Arial"/>
            </a:endParaRPr>
          </a:p>
          <a:p>
            <a:pPr indent="0" lvl="0" marL="0" rtl="0" algn="l">
              <a:spcBef>
                <a:spcPts val="0"/>
              </a:spcBef>
              <a:spcAft>
                <a:spcPts val="0"/>
              </a:spcAft>
              <a:buClr>
                <a:srgbClr val="000000"/>
              </a:buClr>
              <a:buSzPts val="1100"/>
              <a:buFont typeface="Arial"/>
              <a:buNone/>
            </a:pPr>
            <a:r>
              <a:rPr lang="en" sz="1100">
                <a:solidFill>
                  <a:srgbClr val="F3F3F3"/>
                </a:solidFill>
                <a:latin typeface="Arial"/>
                <a:ea typeface="Arial"/>
                <a:cs typeface="Arial"/>
                <a:sym typeface="Arial"/>
              </a:rPr>
              <a:t>This mock sensor data is validated by the sensor interface. If validation successful, then data passes to the database.  If validation fails more than the threshold amount of times, then “sensor failure” alert is sent to the concerned parties. Interface turns that sensor ‘offline’.</a:t>
            </a:r>
            <a:endParaRPr sz="1100">
              <a:solidFill>
                <a:srgbClr val="F3F3F3"/>
              </a:solidFill>
              <a:latin typeface="Arial"/>
              <a:ea typeface="Arial"/>
              <a:cs typeface="Arial"/>
              <a:sym typeface="Arial"/>
            </a:endParaRPr>
          </a:p>
          <a:p>
            <a:pPr indent="0" lvl="0" marL="0" rtl="0" algn="l">
              <a:spcBef>
                <a:spcPts val="0"/>
              </a:spcBef>
              <a:spcAft>
                <a:spcPts val="1600"/>
              </a:spcAft>
              <a:buNone/>
            </a:pPr>
            <a:r>
              <a:t/>
            </a:r>
            <a:endParaRPr/>
          </a:p>
        </p:txBody>
      </p:sp>
      <p:pic>
        <p:nvPicPr>
          <p:cNvPr id="116" name="Google Shape;116;p21"/>
          <p:cNvPicPr preferRelativeResize="0"/>
          <p:nvPr/>
        </p:nvPicPr>
        <p:blipFill>
          <a:blip r:embed="rId3">
            <a:alphaModFix/>
          </a:blip>
          <a:stretch>
            <a:fillRect/>
          </a:stretch>
        </p:blipFill>
        <p:spPr>
          <a:xfrm>
            <a:off x="413450" y="1341425"/>
            <a:ext cx="3145469" cy="3379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